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7" r:id="rId5"/>
    <p:sldId id="259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537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0090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6530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723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4848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313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675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658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124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4922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1261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7E58B-2934-440D-9705-0A347802405F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0F1C9-9CCB-4C68-81D8-BDB7F88E70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94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5"/>
            <a:ext cx="7772400" cy="2475706"/>
          </a:xfrm>
        </p:spPr>
        <p:txBody>
          <a:bodyPr>
            <a:normAutofit fontScale="90000"/>
          </a:bodyPr>
          <a:lstStyle/>
          <a:p>
            <a:pPr indent="450215" algn="r"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/>
            </a:r>
            <a:br>
              <a:rPr lang="ru-RU" b="1" i="1" dirty="0" smtClean="0">
                <a:effectLst/>
                <a:latin typeface="Times New Roman"/>
                <a:ea typeface="Times New Roman"/>
              </a:rPr>
            </a:br>
            <a:r>
              <a:rPr lang="ru-RU" b="1" i="1" dirty="0">
                <a:latin typeface="Times New Roman"/>
                <a:ea typeface="Times New Roman"/>
              </a:rPr>
              <a:t/>
            </a:r>
            <a:br>
              <a:rPr lang="ru-RU" b="1" i="1" dirty="0">
                <a:latin typeface="Times New Roman"/>
                <a:ea typeface="Times New Roman"/>
              </a:rPr>
            </a:br>
            <a:r>
              <a:rPr lang="ru-RU" b="1" i="1" dirty="0" smtClean="0">
                <a:latin typeface="Times New Roman"/>
                <a:ea typeface="Times New Roman"/>
              </a:rPr>
              <a:t/>
            </a:r>
            <a:br>
              <a:rPr lang="ru-RU" b="1" i="1" dirty="0" smtClean="0">
                <a:latin typeface="Times New Roman"/>
                <a:ea typeface="Times New Roman"/>
              </a:rPr>
            </a:br>
            <a:r>
              <a:rPr lang="ru-RU" b="1" i="1" dirty="0" smtClean="0">
                <a:effectLst/>
                <a:latin typeface="Times New Roman"/>
                <a:ea typeface="Times New Roman"/>
              </a:rPr>
              <a:t>Покинут счастьем будет тот,                                                              Кого ребенком плохо воспитали,</a:t>
            </a:r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r>
              <a:rPr lang="ru-RU" b="1" i="1" dirty="0" smtClean="0">
                <a:effectLst/>
                <a:latin typeface="Times New Roman"/>
                <a:ea typeface="Times New Roman"/>
              </a:rPr>
              <a:t>Побег зеленый выпрямить легко,</a:t>
            </a:r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r>
              <a:rPr lang="ru-RU" b="1" i="1" dirty="0" smtClean="0">
                <a:effectLst/>
                <a:latin typeface="Times New Roman"/>
                <a:ea typeface="Times New Roman"/>
              </a:rPr>
              <a:t>Сухую ветвь один огонь исправит.</a:t>
            </a:r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r>
              <a:rPr lang="ru-RU" b="1" i="1" dirty="0" smtClean="0">
                <a:effectLst/>
                <a:latin typeface="Times New Roman"/>
                <a:ea typeface="Times New Roman"/>
              </a:rPr>
              <a:t>Саади</a:t>
            </a:r>
            <a:r>
              <a:rPr lang="ru-RU" dirty="0" smtClean="0">
                <a:effectLst/>
                <a:latin typeface="Times New Roman"/>
                <a:ea typeface="Times New Roman"/>
              </a:rPr>
              <a:t/>
            </a:r>
            <a:br>
              <a:rPr lang="ru-RU" dirty="0" smtClean="0">
                <a:effectLst/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931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795320" cy="52577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Тема педсовета:</a:t>
            </a:r>
            <a:r>
              <a:rPr lang="ru-RU" sz="2400" b="1" dirty="0">
                <a:solidFill>
                  <a:srgbClr val="FF0000"/>
                </a:solidFill>
                <a:ea typeface="Calibri"/>
                <a:cs typeface="Times New Roman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«Формирование положительной </a:t>
            </a:r>
            <a:endParaRPr lang="ru-RU" sz="2400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мотивации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учения как важное условие повышения </a:t>
            </a:r>
            <a:endParaRPr lang="ru-RU" sz="2400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эффективности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учебно-воспитательного процесса и </a:t>
            </a:r>
            <a:endParaRPr lang="ru-RU" sz="2400" b="1" dirty="0" smtClean="0">
              <a:solidFill>
                <a:srgbClr val="FF0000"/>
              </a:solidFill>
              <a:latin typeface="Times New Roman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создание адаптивной </a:t>
            </a:r>
            <a:r>
              <a:rPr lang="ru-RU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образовательной среды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».</a:t>
            </a:r>
          </a:p>
          <a:p>
            <a:pPr marL="0" indent="0" algn="ctr">
              <a:buNone/>
            </a:pPr>
            <a:endParaRPr lang="ru-RU" sz="2400" b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32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lvl="0" indent="0">
              <a:buNone/>
              <a:tabLst>
                <a:tab pos="4572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/>
                <a:cs typeface="Times New Roman"/>
              </a:rPr>
              <a:t>ЦЕЛЬ: </a:t>
            </a:r>
            <a:r>
              <a:rPr lang="ru-RU" dirty="0">
                <a:solidFill>
                  <a:prstClr val="black"/>
                </a:solidFill>
                <a:latin typeface="Times New Roman"/>
              </a:rPr>
              <a:t>с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овершенствование деятельности учителя для формирования положительной мотивации учения</a:t>
            </a:r>
            <a:r>
              <a:rPr lang="ru-RU" dirty="0" smtClean="0">
                <a:solidFill>
                  <a:prstClr val="black"/>
                </a:solidFill>
                <a:latin typeface="Times New Roman"/>
                <a:ea typeface="Times New Roman"/>
              </a:rPr>
              <a:t>.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ru-RU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Задачи: </a:t>
            </a:r>
          </a:p>
          <a:p>
            <a:pPr lvl="0"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Выявление слабых сторон деятельности классного руководителя и помощь в определении недостатков.</a:t>
            </a:r>
          </a:p>
          <a:p>
            <a:pPr lvl="0"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Выявление сильных сторон деятельности классного руководителя и помощь в обобщении опыта.</a:t>
            </a:r>
          </a:p>
          <a:p>
            <a:pPr lvl="0">
              <a:buFont typeface="+mj-lt"/>
              <a:buAutoNum type="arabicPeriod"/>
              <a:tabLst>
                <a:tab pos="457200" algn="l"/>
              </a:tabLst>
            </a:pPr>
            <a:r>
              <a:rPr lang="ru-RU" dirty="0" smtClean="0">
                <a:effectLst/>
                <a:latin typeface="Times New Roman"/>
                <a:ea typeface="Times New Roman"/>
              </a:rPr>
              <a:t>Сбор материала в методическую копилку по проблемам воспитательной работы классного руководителя.</a:t>
            </a:r>
          </a:p>
          <a:p>
            <a:pPr marL="0" lvl="0" indent="0">
              <a:buNone/>
              <a:tabLst>
                <a:tab pos="457200" algn="l"/>
              </a:tabLst>
            </a:pPr>
            <a:endParaRPr lang="ru-RU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435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Повестка педсовета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1. Вступительное слово директора школы № 103 </a:t>
            </a:r>
            <a:r>
              <a:rPr lang="ru-RU" sz="3700" b="1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Р.Н.Хабибуллина</a:t>
            </a: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2. Выступление заместителя директора по УР </a:t>
            </a:r>
            <a:r>
              <a:rPr lang="ru-RU" sz="3700" b="1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Анфеногентовой</a:t>
            </a: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О.М. «Итоги </a:t>
            </a:r>
            <a:r>
              <a:rPr lang="en-US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I </a:t>
            </a:r>
            <a:r>
              <a:rPr lang="tt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полугодия. </a:t>
            </a: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Причины низкого качества знаний учащихся и пути их преодоления».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3. Выступление заместителя директора по ВР Идрисовой А.Р. ««Что мешает классному быть «классным»?»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Теоретически-практические выступления содокладчиков: 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4. Выступление педагога-психолога Сагдеевой Э.И. «Анализ работы педагогического коллектива по преемственности при переходе учащихся из начальной школы в основное».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5. Выступление учителя начальных классов </a:t>
            </a:r>
            <a:r>
              <a:rPr lang="ru-RU" sz="3700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Гайфуллиной</a:t>
            </a:r>
            <a:r>
              <a:rPr lang="ru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Г.И. «Особенности работы с первоклассниками в адаптационный период» - </a:t>
            </a:r>
            <a:r>
              <a:rPr lang="tt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доклад.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6. Выступление учителя иностранного (английского) языка, классного руководителя 5а класса </a:t>
            </a:r>
            <a:r>
              <a:rPr lang="ru-RU" sz="3700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Гимадиевой</a:t>
            </a:r>
            <a:r>
              <a:rPr lang="ru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А.Р. «Переход из начального  в среднее звено школы - важный и сложный момент в жизни детей» - фрагмент классного часа.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7. Выступление учителя истории </a:t>
            </a:r>
            <a:r>
              <a:rPr lang="ru-RU" sz="3700" dirty="0" err="1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Земницкой</a:t>
            </a:r>
            <a:r>
              <a:rPr lang="ru-RU" sz="3700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М.А. «Организация проектной деятельности: структура вводной части».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8. Решение педагогического совета.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700" b="1" dirty="0" smtClean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9. Разное. </a:t>
            </a:r>
            <a:endParaRPr lang="ru-RU" sz="37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86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47500" lnSpcReduction="20000"/>
          </a:bodyPr>
          <a:lstStyle/>
          <a:p>
            <a:pPr algn="just">
              <a:spcAft>
                <a:spcPts val="0"/>
              </a:spcAft>
            </a:pPr>
            <a:r>
              <a:rPr lang="ru-RU" sz="4200" b="1" dirty="0" smtClean="0">
                <a:effectLst/>
                <a:latin typeface="Times New Roman"/>
                <a:ea typeface="Times New Roman"/>
              </a:rPr>
              <a:t>Задание 2. Сформулируйте практические правила, которые помогут сделать  успешным деятельность классного руководителя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 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1.Будь ……………………………………..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2.Будь терпимым, принимай ……………………………………………..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3.Оценивай ……………………………………………………..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4.Не будь ………………………………………………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5.Будь открытым ………………………………………………………..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6.Будь ………………………………………………….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7.Если не прав, …………………………………………………………………..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8.Будь настойчивым …………………………………………………………….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9.Умей управлять …………………………………………………………………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10.Будь …………………………………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11.Умей признать ………………………………….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12.Прояви способность …………………………………………………</a:t>
            </a:r>
            <a:endParaRPr lang="ru-RU" sz="2800" dirty="0" smtClean="0">
              <a:effectLst/>
              <a:latin typeface="Times New Roman"/>
              <a:ea typeface="Times New Roman"/>
            </a:endParaRPr>
          </a:p>
          <a:p>
            <a:r>
              <a:rPr lang="ru-RU" dirty="0" smtClean="0">
                <a:effectLst/>
                <a:latin typeface="Times New Roman"/>
                <a:ea typeface="Times New Roman"/>
              </a:rPr>
              <a:t>13.Не будь  ……………………………………………………………..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983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62500" lnSpcReduction="20000"/>
          </a:bodyPr>
          <a:lstStyle/>
          <a:p>
            <a:pPr algn="just">
              <a:spcAft>
                <a:spcPts val="0"/>
              </a:spcAft>
              <a:tabLst>
                <a:tab pos="736600" algn="l"/>
                <a:tab pos="3251835" algn="ctr"/>
              </a:tabLst>
            </a:pPr>
            <a:r>
              <a:rPr lang="ru-RU" b="1" dirty="0" smtClean="0">
                <a:effectLst/>
                <a:latin typeface="Times New Roman"/>
                <a:ea typeface="Times New Roman"/>
              </a:rPr>
              <a:t>Принципы успешной деятельности классного руководителя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первый - безусловное принятие каждого ученика, его сильных и слабых сторон.</a:t>
            </a: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второй - беспристрастность в оценке поступков учащихся.</a:t>
            </a: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третий - терпение и терпимость в достижении результативности педагогического воздействия.</a:t>
            </a: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четвертый - диалогичность и открытость в общении с учащимися.</a:t>
            </a: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пятый - отсутствие страха у педагога признать свою неправоту, свои непрофессиональные действия. </a:t>
            </a: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шестой - использование чувства юмора как неотъемлемого методического средства в работе с учащимися. </a:t>
            </a: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седьмой - умение управлять своим настроением, не под­аться влиянию предвзятого мнения. </a:t>
            </a:r>
          </a:p>
          <a:p>
            <a:pPr marL="180340" algn="just">
              <a:spcAft>
                <a:spcPts val="0"/>
              </a:spcAft>
            </a:pPr>
            <a:r>
              <a:rPr lang="ru-RU" dirty="0" smtClean="0">
                <a:effectLst/>
                <a:latin typeface="Times New Roman"/>
                <a:ea typeface="Times New Roman"/>
              </a:rPr>
              <a:t>Принцип восьмой - умение признавать ошибки.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5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338"/>
            <a:ext cx="9144000" cy="692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80340" algn="just">
              <a:spcAft>
                <a:spcPts val="0"/>
              </a:spcAft>
            </a:pPr>
            <a:r>
              <a:rPr lang="ru-RU" b="1" i="1" dirty="0" smtClean="0">
                <a:effectLst/>
                <a:latin typeface="Times New Roman"/>
                <a:ea typeface="Times New Roman"/>
              </a:rPr>
              <a:t>Проект решения педагогического совета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pPr marR="82550" lvl="0" algn="just">
              <a:buFont typeface="+mj-lt"/>
              <a:buAutoNum type="arabicPeriod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Педагогам школы ориентироваться на гуманистическое воспитание и обучение, на демократический стиль работы во взаимодействии с учащимися, видеть в каждом ученике личность.</a:t>
            </a:r>
          </a:p>
          <a:p>
            <a:pPr marR="82550" lvl="0" algn="just">
              <a:buFont typeface="+mj-lt"/>
              <a:buAutoNum type="arabicPeriod"/>
            </a:pPr>
            <a:r>
              <a:rPr lang="ru-RU" dirty="0" smtClean="0">
                <a:effectLst/>
                <a:latin typeface="Times New Roman"/>
                <a:ea typeface="Times New Roman"/>
              </a:rPr>
              <a:t>Регулярно делиться опытом работы классных руководителей на Школьном Методическом Объединении.</a:t>
            </a:r>
          </a:p>
          <a:p>
            <a:pPr marR="82550" lvl="0" algn="just">
              <a:buFont typeface="+mj-lt"/>
              <a:buAutoNum type="arabicPeriod"/>
            </a:pPr>
            <a:r>
              <a:rPr lang="ru-RU" dirty="0" smtClean="0">
                <a:effectLst/>
                <a:latin typeface="Times New Roman"/>
                <a:ea typeface="Times New Roman"/>
              </a:rPr>
              <a:t>Разнообразить формы  и  методы проведения  классных  часов, включая проектную  деятельность, методы самоконтроля  и  самооценки деятельности.</a:t>
            </a:r>
          </a:p>
          <a:p>
            <a:pPr marR="82550" lvl="0" algn="just">
              <a:buFont typeface="+mj-lt"/>
              <a:buAutoNum type="arabicPeriod"/>
            </a:pPr>
            <a:r>
              <a:rPr lang="ru-RU" dirty="0" smtClean="0">
                <a:effectLst/>
                <a:latin typeface="Times New Roman"/>
                <a:ea typeface="Times New Roman"/>
              </a:rPr>
              <a:t>Внести в общешкольный план на 2021-2022 уч. год следующий пункт:  Проведение недели  творчества  и объявить конкурс на самое творческое классное мероприятие. </a:t>
            </a:r>
          </a:p>
          <a:p>
            <a:pPr marR="82550" lvl="0" algn="just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Всем педагогическим сотрудникам уделять больше внимания учащимся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dirty="0">
              <a:latin typeface="Times New Roman"/>
              <a:ea typeface="Times New Roman"/>
            </a:endParaRPr>
          </a:p>
          <a:p>
            <a:pPr marR="82550" lvl="0" algn="just">
              <a:buFont typeface="+mj-lt"/>
              <a:buAutoNum type="arabicPeriod"/>
            </a:pPr>
            <a:r>
              <a:rPr lang="ru-RU" dirty="0" smtClean="0">
                <a:latin typeface="Times New Roman"/>
                <a:ea typeface="Times New Roman"/>
              </a:rPr>
              <a:t>Утвердить план мероприятий года родного языка.</a:t>
            </a:r>
            <a:endParaRPr lang="ru-RU" dirty="0" smtClean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41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</TotalTime>
  <Words>396</Words>
  <Application>Microsoft Office PowerPoint</Application>
  <PresentationFormat>Экран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 Покинут счастьем будет тот,                                                              Кого ребенком плохо воспитали, Побег зеленый выпрямить легко, Сухую ветвь один огонь исправит. Саади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Сагдеева</dc:creator>
  <cp:lastModifiedBy>-</cp:lastModifiedBy>
  <cp:revision>9</cp:revision>
  <dcterms:created xsi:type="dcterms:W3CDTF">2021-01-19T08:04:17Z</dcterms:created>
  <dcterms:modified xsi:type="dcterms:W3CDTF">2021-01-20T09:28:35Z</dcterms:modified>
</cp:coreProperties>
</file>